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  <p:embeddedFont>
      <p:font typeface="Proxima Nova Extrabold"/>
      <p:bold r:id="rId19"/>
    </p:embeddedFont>
    <p:embeddedFont>
      <p:font typeface="Proxima Nova Semibold"/>
      <p:regular r:id="rId20"/>
      <p:bold r:id="rId21"/>
      <p:boldItalic r:id="rId22"/>
    </p:embeddedFont>
    <p:embeddedFont>
      <p:font typeface="Helvetica Neue Light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Semibold-regular.fntdata"/><Relationship Id="rId22" Type="http://schemas.openxmlformats.org/officeDocument/2006/relationships/font" Target="fonts/ProximaNovaSemibold-boldItalic.fntdata"/><Relationship Id="rId21" Type="http://schemas.openxmlformats.org/officeDocument/2006/relationships/font" Target="fonts/ProximaNovaSemibold-bold.fntdata"/><Relationship Id="rId24" Type="http://schemas.openxmlformats.org/officeDocument/2006/relationships/font" Target="fonts/HelveticaNeueLight-bold.fntdata"/><Relationship Id="rId23" Type="http://schemas.openxmlformats.org/officeDocument/2006/relationships/font" Target="fonts/HelveticaNeue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HelveticaNeueLight-boldItalic.fntdata"/><Relationship Id="rId25" Type="http://schemas.openxmlformats.org/officeDocument/2006/relationships/font" Target="fonts/HelveticaNeueLight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8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19" Type="http://schemas.openxmlformats.org/officeDocument/2006/relationships/font" Target="fonts/ProximaNovaExtrabold-bold.fntdata"/><Relationship Id="rId18" Type="http://schemas.openxmlformats.org/officeDocument/2006/relationships/font" Target="fonts/ProximaNova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45f856198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45f856198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45f856198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45f856198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9149b6bb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9149b6b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19149b6bb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19149b6bb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19149b6bb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19149b6bb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9149b6bb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9149b6bb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19149b6bb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19149b6bb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19a25197a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19a25197a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Relationship Id="rId3" Type="http://schemas.openxmlformats.org/officeDocument/2006/relationships/image" Target="../media/image7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9.png"/><Relationship Id="rId4" Type="http://schemas.openxmlformats.org/officeDocument/2006/relationships/image" Target="../media/image20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9.png"/><Relationship Id="rId4" Type="http://schemas.openxmlformats.org/officeDocument/2006/relationships/image" Target="../media/image2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8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SLIDE (WHITE)" showMasterSp="0">
  <p:cSld name="TITLE_AND_BODY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rmAutofit lnSpcReduction="20000"/>
          </a:bodyPr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413522" y="815691"/>
            <a:ext cx="6164700" cy="7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15603" y="1646653"/>
            <a:ext cx="6164700" cy="28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9pPr>
          </a:lstStyle>
          <a:p/>
        </p:txBody>
      </p:sp>
      <p:pic>
        <p:nvPicPr>
          <p:cNvPr descr="Parent Zone Logo (No strapline) RGB.png"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" y="4833938"/>
            <a:ext cx="825042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8" name="Google Shape;6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1" name="Google Shape;71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1" name="Google Shape;11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5" name="Google Shape;12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7" name="Google Shape;13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3" name="Google Shape;1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2" name="Google Shape;15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3" name="Google Shape;15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3" name="Google Shape;163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4" name="Google Shape;16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0" name="Google Shape;170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71" name="Google Shape;17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2" name="Google Shape;17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23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parentzone.org.uk/tech-shock-parent-zone-podcast" TargetMode="External"/><Relationship Id="rId4" Type="http://schemas.openxmlformats.org/officeDocument/2006/relationships/hyperlink" Target="https://parentzone.org.uk/tech-shock-parent-zone-podcast" TargetMode="External"/><Relationship Id="rId5" Type="http://schemas.openxmlformats.org/officeDocument/2006/relationships/hyperlink" Target="https://parentzone.org.uk/tech-shock-parent-zone-podcas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8"/>
          <p:cNvSpPr txBox="1"/>
          <p:nvPr>
            <p:ph type="ctrTitle"/>
          </p:nvPr>
        </p:nvSpPr>
        <p:spPr>
          <a:xfrm>
            <a:off x="772677" y="1425811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something goes wrong online - Parent Guide</a:t>
            </a:r>
            <a:endParaRPr b="1" sz="405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to do and how to respond if your child has a problem online</a:t>
            </a:r>
            <a:endParaRPr sz="41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do things sometimes go wrong online?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88" name="Google Shape;188;p39"/>
          <p:cNvSpPr txBox="1"/>
          <p:nvPr>
            <p:ph idx="1" type="body"/>
          </p:nvPr>
        </p:nvSpPr>
        <p:spPr>
          <a:xfrm>
            <a:off x="362650" y="1727100"/>
            <a:ext cx="7603800" cy="302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While most children only have positive experiences online, occasionally things can go wrong.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as they explore, learn and test boundaries, things may occur where they need your help. </a:t>
            </a:r>
            <a:endParaRPr sz="1800">
              <a:solidFill>
                <a:srgbClr val="37155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0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can I do?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4" name="Google Shape;194;p40"/>
          <p:cNvSpPr txBox="1"/>
          <p:nvPr>
            <p:ph idx="1" type="body"/>
          </p:nvPr>
        </p:nvSpPr>
        <p:spPr>
          <a:xfrm>
            <a:off x="362650" y="1308474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first thing is to remember to stay calm and be patient.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 consistent and reasonable response is important because you want your child to know that you will always react calmly, whatever they have done.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also important to give your child time and space to consider what has happened and decide how they want to deal with it.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1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 your decisions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0" name="Google Shape;200;p41"/>
          <p:cNvSpPr txBox="1"/>
          <p:nvPr>
            <p:ph idx="1" type="body"/>
          </p:nvPr>
        </p:nvSpPr>
        <p:spPr>
          <a:xfrm>
            <a:off x="362650" y="1325856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important to explain your decisions and give your child a chance to offer their point of view too.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may want to work together to make a plan to deal with the problem.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might be specific actions or changes in behaviour – such as avoiding an online space or person, or blocking and reporting someone on an app, game or site.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practical steps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6" name="Google Shape;206;p42"/>
          <p:cNvSpPr txBox="1"/>
          <p:nvPr>
            <p:ph idx="1" type="body"/>
          </p:nvPr>
        </p:nvSpPr>
        <p:spPr>
          <a:xfrm>
            <a:off x="362650" y="1325856"/>
            <a:ext cx="76038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may need to take practical steps </a:t>
            </a: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involving 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additional help.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can speak to your child’s school – and they will be able to offer you advice or connect you to a local professional who might be able to help you further.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some cases, you may need to report the problem to an organisation whose job it is to keep children safer online.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Remind your child you want to help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2" name="Google Shape;212;p43"/>
          <p:cNvSpPr txBox="1"/>
          <p:nvPr>
            <p:ph idx="1" type="body"/>
          </p:nvPr>
        </p:nvSpPr>
        <p:spPr>
          <a:xfrm>
            <a:off x="362650" y="1325849"/>
            <a:ext cx="7603800" cy="34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can be very hard for a child to ask for help – especially if they’ve broken a rule, or done something you told them not to.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Remember to remind them that they can always come to you if they are upset or worried, and that you will be able to resolve any problems together. </a:t>
            </a:r>
            <a:endParaRPr sz="1800">
              <a:solidFill>
                <a:srgbClr val="37155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4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Read m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ore </a:t>
            </a:r>
            <a:endParaRPr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8" name="Google Shape;218;p44"/>
          <p:cNvSpPr txBox="1"/>
          <p:nvPr>
            <p:ph idx="1" type="body"/>
          </p:nvPr>
        </p:nvSpPr>
        <p:spPr>
          <a:xfrm>
            <a:off x="362650" y="1325849"/>
            <a:ext cx="7603800" cy="34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Download and subscribe to the latest</a:t>
            </a:r>
            <a:r>
              <a:rPr lang="en-GB" sz="1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-GB" sz="1800" u="sng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Tech Shock podcast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