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  <p:embeddedFont>
      <p:font typeface="Proxima Nova Extrabold"/>
      <p:bold r:id="rId18"/>
    </p:embeddedFont>
    <p:embeddedFont>
      <p:font typeface="Proxima Nova Semibold"/>
      <p:regular r:id="rId19"/>
      <p:bold r:id="rId20"/>
      <p:boldItalic r:id="rId21"/>
    </p:embeddedFont>
    <p:embeddedFont>
      <p:font typeface="Helvetica Neue Light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Semibold-bold.fntdata"/><Relationship Id="rId22" Type="http://schemas.openxmlformats.org/officeDocument/2006/relationships/font" Target="fonts/HelveticaNeueLight-regular.fntdata"/><Relationship Id="rId21" Type="http://schemas.openxmlformats.org/officeDocument/2006/relationships/font" Target="fonts/ProximaNovaSemibold-boldItalic.fntdata"/><Relationship Id="rId24" Type="http://schemas.openxmlformats.org/officeDocument/2006/relationships/font" Target="fonts/HelveticaNeueLight-italic.fntdata"/><Relationship Id="rId23" Type="http://schemas.openxmlformats.org/officeDocument/2006/relationships/font" Target="fonts/HelveticaNeueLight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HelveticaNeueLight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19" Type="http://schemas.openxmlformats.org/officeDocument/2006/relationships/font" Target="fonts/ProximaNovaSemibold-regular.fntdata"/><Relationship Id="rId18" Type="http://schemas.openxmlformats.org/officeDocument/2006/relationships/font" Target="fonts/ProximaNova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145f856198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145f856198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45f856198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45f856198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f3aeb4c7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f3aeb4c7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f3aee5e47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f3aee5e47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9149b6bb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9149b6bb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19884786d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19884786d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119a25197a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119a25197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2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2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2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2.png"/><Relationship Id="rId4" Type="http://schemas.openxmlformats.org/officeDocument/2006/relationships/image" Target="../media/image2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8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SLIDE (WHITE)" showMasterSp="0">
  <p:cSld name="TITLE_AND_BODY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84637" y="4905375"/>
            <a:ext cx="170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9050" lIns="19050" spcFirstLastPara="1" rIns="19050" wrap="square" tIns="19050">
            <a:normAutofit lnSpcReduction="20000"/>
          </a:bodyPr>
          <a:lstStyle>
            <a:lvl1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sz="900"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1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4"/>
          <p:cNvSpPr txBox="1"/>
          <p:nvPr>
            <p:ph type="title"/>
          </p:nvPr>
        </p:nvSpPr>
        <p:spPr>
          <a:xfrm>
            <a:off x="413522" y="815691"/>
            <a:ext cx="61647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15603" y="1646653"/>
            <a:ext cx="6164700" cy="288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9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●"/>
              <a:defRPr>
                <a:solidFill>
                  <a:srgbClr val="222222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○"/>
              <a:defRPr>
                <a:solidFill>
                  <a:srgbClr val="222222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Char char="■"/>
              <a:defRPr>
                <a:solidFill>
                  <a:srgbClr val="222222"/>
                </a:solidFill>
              </a:defRPr>
            </a:lvl9pPr>
          </a:lstStyle>
          <a:p/>
        </p:txBody>
      </p:sp>
      <p:pic>
        <p:nvPicPr>
          <p:cNvPr descr="Parent Zone Logo (No strapline) RGB.png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075" y="4833938"/>
            <a:ext cx="825042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Dark Purple)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27F6"/>
              </a:buClr>
              <a:buSzPts val="1800"/>
              <a:buFont typeface="Proxima Nova"/>
              <a:buNone/>
              <a:defRPr b="1">
                <a:solidFill>
                  <a:srgbClr val="8F27F6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8" name="Google Shape;6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625"/>
            <a:ext cx="1882975" cy="30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(Purple)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ctrTitle"/>
          </p:nvPr>
        </p:nvSpPr>
        <p:spPr>
          <a:xfrm>
            <a:off x="750752" y="886125"/>
            <a:ext cx="68904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roxima Nova"/>
              <a:buNone/>
              <a:defRPr b="1" sz="54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1" name="Google Shape;71;p17"/>
          <p:cNvSpPr txBox="1"/>
          <p:nvPr>
            <p:ph idx="1" type="subTitle"/>
          </p:nvPr>
        </p:nvSpPr>
        <p:spPr>
          <a:xfrm>
            <a:off x="750750" y="29104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800"/>
              <a:buFont typeface="Proxima Nova"/>
              <a:buNone/>
              <a:defRPr b="1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2" name="Google Shape;7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3" name="Google Shape;7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100" y="4384166"/>
            <a:ext cx="1882975" cy="30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 Semibold"/>
              <a:buNone/>
              <a:defRPr sz="3000">
                <a:solidFill>
                  <a:schemeClr val="lt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8" name="Google Shape;7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Body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36265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 Semibold"/>
              <a:buNone/>
              <a:defRPr sz="3000">
                <a:solidFill>
                  <a:srgbClr val="37155C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362650" y="1311000"/>
            <a:ext cx="7603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002">
          <p15:clr>
            <a:srgbClr val="FA7B17"/>
          </p15:clr>
        </p15:guide>
        <p15:guide id="2" pos="300">
          <p15:clr>
            <a:srgbClr val="FA7B17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1">
  <p:cSld name="TITLE_AND_BODY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3715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6" name="Google Shape;8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2">
  <p:cSld name="TITLE_AND_BODY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F27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3">
  <p:cSld name="TITLE_AND_BODY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7C003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2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4" name="Google Shape;10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4">
  <p:cSld name="TITLE_AND_BODY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E10E5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7" name="Google Shape;10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0" name="Google Shape;110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1" name="Google Shape;11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5">
  <p:cSld name="TITLE_AND_BODY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1A43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4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6" name="Google Shape;116;p24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17" name="Google Shape;117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6">
  <p:cSld name="TITLE_AND_BODY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0F2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1" name="Google Shape;12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5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A4332"/>
              </a:buClr>
              <a:buSzPts val="3000"/>
              <a:buFont typeface="Proxima Nova"/>
              <a:buNone/>
              <a:defRPr b="1" sz="3000">
                <a:solidFill>
                  <a:srgbClr val="1A433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24" name="Google Shape;12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5" name="Google Shape;12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7">
  <p:cSld name="TITLE_AND_BODY_1_2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5F7D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6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0" name="Google Shape;130;p26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1">
  <p:cSld name="TITLE_AND_BODY_1_2_1_1_1_2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7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37" name="Google Shape;137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8" name="Google Shape;13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1">
  <p:cSld name="TITLE_AND_BODY_1_2_1_1_1_2_1_3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8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3" name="Google Shape;14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2">
  <p:cSld name="TITLE_AND_BODY_1_2_1_1_1_2_1_3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9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Proxima Nova Extrabold"/>
              <a:buNone/>
              <a:defRPr sz="4800">
                <a:solidFill>
                  <a:schemeClr val="lt1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48" name="Google Shape;14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ll Out Text 3">
  <p:cSld name="TITLE_AND_BODY_1_2_1_1_1_2_1_3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type="title"/>
          </p:nvPr>
        </p:nvSpPr>
        <p:spPr>
          <a:xfrm>
            <a:off x="1681700" y="1860175"/>
            <a:ext cx="6222300" cy="15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4800"/>
              <a:buFont typeface="Proxima Nova Extrabold"/>
              <a:buNone/>
              <a:defRPr sz="4800">
                <a:solidFill>
                  <a:srgbClr val="37155C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2" name="Google Shape;15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3" name="Google Shape;15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2">
  <p:cSld name="TITLE_AND_BODY_1_2_1_1_1_2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31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Proxima Nova"/>
              <a:buNone/>
              <a:defRPr b="1" sz="30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Proxima Nova"/>
              <a:buChar char="●"/>
              <a:defRPr sz="15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●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○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roxima Nova"/>
              <a:buChar char="■"/>
              <a:defRPr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85406" y="4686487"/>
            <a:ext cx="175925" cy="223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ing Body 2-Col 3">
  <p:cSld name="TITLE_AND_BODY_1_2_1_1_1_2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32"/>
          <p:cNvSpPr txBox="1"/>
          <p:nvPr>
            <p:ph type="title"/>
          </p:nvPr>
        </p:nvSpPr>
        <p:spPr>
          <a:xfrm>
            <a:off x="7531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2800"/>
              <a:buNone/>
              <a:defRPr>
                <a:solidFill>
                  <a:srgbClr val="37155C"/>
                </a:solidFill>
              </a:defRPr>
            </a:lvl9pPr>
          </a:lstStyle>
          <a:p/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4084025" y="1493725"/>
            <a:ext cx="46893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64" name="Google Shape;164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5" name="Google Shape;165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535">
          <p15:clr>
            <a:srgbClr val="FA7B17"/>
          </p15:clr>
        </p15:guide>
        <p15:guide id="3" pos="2384">
          <p15:clr>
            <a:srgbClr val="FA7B17"/>
          </p15:clr>
        </p15:guide>
        <p15:guide id="4" pos="2643">
          <p15:clr>
            <a:srgbClr val="FA7B17"/>
          </p15:clr>
        </p15:guide>
        <p15:guide id="5" pos="5527">
          <p15:clr>
            <a:srgbClr val="FA7B17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tyle 8">
  <p:cSld name="TITLE_AND_BODY_1_2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/>
          <p:nvPr/>
        </p:nvSpPr>
        <p:spPr>
          <a:xfrm>
            <a:off x="0" y="0"/>
            <a:ext cx="3100500" cy="5143500"/>
          </a:xfrm>
          <a:prstGeom prst="rect">
            <a:avLst/>
          </a:prstGeom>
          <a:solidFill>
            <a:srgbClr val="86CF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8" name="Google Shape;168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3"/>
          <p:cNvSpPr txBox="1"/>
          <p:nvPr>
            <p:ph type="title"/>
          </p:nvPr>
        </p:nvSpPr>
        <p:spPr>
          <a:xfrm>
            <a:off x="362650" y="1305350"/>
            <a:ext cx="2485200" cy="19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3000"/>
              <a:buFont typeface="Proxima Nova"/>
              <a:buNone/>
              <a:defRPr b="1" sz="30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0" name="Google Shape;170;p33"/>
          <p:cNvSpPr txBox="1"/>
          <p:nvPr>
            <p:ph idx="1" type="body"/>
          </p:nvPr>
        </p:nvSpPr>
        <p:spPr>
          <a:xfrm>
            <a:off x="3551750" y="1493725"/>
            <a:ext cx="5133600" cy="284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500"/>
              <a:buFont typeface="Proxima Nova"/>
              <a:buChar char="●"/>
              <a:defRPr sz="1500"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●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○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rgbClr val="37155C"/>
              </a:buClr>
              <a:buSzPts val="1400"/>
              <a:buFont typeface="Proxima Nova"/>
              <a:buChar char="■"/>
              <a:defRPr>
                <a:solidFill>
                  <a:srgbClr val="37155C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171" name="Google Shape;171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2" name="Google Shape;17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116">
          <p15:clr>
            <a:srgbClr val="FA7B17"/>
          </p15:clr>
        </p15:guide>
        <p15:guide id="2" pos="300">
          <p15:clr>
            <a:srgbClr val="FA7B17"/>
          </p15:clr>
        </p15:guide>
        <p15:guide id="3" pos="2300">
          <p15:clr>
            <a:srgbClr val="FA7B17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USTOM_4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85396" y="4686463"/>
            <a:ext cx="175931" cy="22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1">
  <p:cSld name="CUSTOM_4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2">
  <p:cSld name="CUSTOM_4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Only 3">
  <p:cSld name="CUSTOM_4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23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32.xml"/><Relationship Id="rId6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parents.parentzone.org.uk/morearticles/digital-resilience-a-parents-guide" TargetMode="External"/><Relationship Id="rId4" Type="http://schemas.openxmlformats.org/officeDocument/2006/relationships/hyperlink" Target="https://parentzone.org.uk/tech-shock-parent-zone-podcast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8"/>
          <p:cNvSpPr txBox="1"/>
          <p:nvPr>
            <p:ph type="ctrTitle"/>
          </p:nvPr>
        </p:nvSpPr>
        <p:spPr>
          <a:xfrm>
            <a:off x="772675" y="794250"/>
            <a:ext cx="6849300" cy="271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Screen time</a:t>
            </a:r>
            <a:r>
              <a:rPr b="1" lang="en-GB" sz="405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Parent Guide</a:t>
            </a:r>
            <a:endParaRPr b="1" sz="4050">
              <a:solidFill>
                <a:schemeClr val="lt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GB" sz="3000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Exploring the issues of screen time and how to set boundaries</a:t>
            </a:r>
            <a:endParaRPr sz="30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9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What should I know about screen time?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88" name="Google Shape;188;p39"/>
          <p:cNvSpPr txBox="1"/>
          <p:nvPr>
            <p:ph idx="1" type="body"/>
          </p:nvPr>
        </p:nvSpPr>
        <p:spPr>
          <a:xfrm>
            <a:off x="362650" y="1832798"/>
            <a:ext cx="7603800" cy="27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Screen time is a widely discussed topic. Some claim too much screen time is bad for children, while others say the negative effects are exaggerated.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not in doubt is that children are spending longer than ever looking at screens.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Re</a:t>
            </a: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search has proven that screen time can have many benefits – when used in the right way.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0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So how much is too much?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194" name="Google Shape;194;p40"/>
          <p:cNvSpPr txBox="1"/>
          <p:nvPr>
            <p:ph idx="1" type="body"/>
          </p:nvPr>
        </p:nvSpPr>
        <p:spPr>
          <a:xfrm>
            <a:off x="362650" y="1325303"/>
            <a:ext cx="7603800" cy="32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not really a question of ‘how much’. Not all screen time is equal.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your child does on their device is far more important than how long they spend doing it.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Digital technology offers ways to explore, create, keep in touch with family and friends, as well as being a vital source of education.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it’s important to not to ignore the risks of being online.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Children could be exposed to risks such as misinformation, traumatic news and adult content. These can cause anxiety and confusion – as well as more serious harms.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1"/>
          <p:cNvSpPr txBox="1"/>
          <p:nvPr>
            <p:ph type="title"/>
          </p:nvPr>
        </p:nvSpPr>
        <p:spPr>
          <a:xfrm>
            <a:off x="362650" y="283675"/>
            <a:ext cx="8520600" cy="12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So how do I strike a balance?</a:t>
            </a:r>
            <a:endParaRPr sz="3650">
              <a:solidFill>
                <a:srgbClr val="37155C"/>
              </a:solidFill>
            </a:endParaRPr>
          </a:p>
        </p:txBody>
      </p:sp>
      <p:sp>
        <p:nvSpPr>
          <p:cNvPr id="200" name="Google Shape;200;p41"/>
          <p:cNvSpPr txBox="1"/>
          <p:nvPr>
            <p:ph idx="1" type="body"/>
          </p:nvPr>
        </p:nvSpPr>
        <p:spPr>
          <a:xfrm>
            <a:off x="362650" y="1190375"/>
            <a:ext cx="7603800" cy="3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It’s best to consider screen time based on the needs of your child – including their age.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they learning? Are they being creative? Are they socialising positively? Are they varying what they do? Do they seem happy? Are they getting enough sleep?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Children might need extra time on devices to complete school work – but may also need more time on screens to play and socialise, through social media or online games.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Downtime for your child is important, but you should also discuss taking breaks.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Do I have to set 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rules</a:t>
            </a: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 and boundaries?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6" name="Google Shape;206;p42"/>
          <p:cNvSpPr txBox="1"/>
          <p:nvPr>
            <p:ph idx="1" type="body"/>
          </p:nvPr>
        </p:nvSpPr>
        <p:spPr>
          <a:xfrm>
            <a:off x="362650" y="1828054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It is always good to give children clear and consistent boundaries.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But it’s also important to help your child think independently about their screen time.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 may find your child is thoughtful about their own screen time habits when you discuss them. </a:t>
            </a:r>
            <a:endParaRPr sz="180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Agreeing boundaries together will help develop their ability to self-moderate and know when it is time to switch off.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3"/>
          <p:cNvSpPr txBox="1"/>
          <p:nvPr>
            <p:ph type="title"/>
          </p:nvPr>
        </p:nvSpPr>
        <p:spPr>
          <a:xfrm>
            <a:off x="362650" y="283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650">
                <a:latin typeface="Comic Sans MS"/>
                <a:ea typeface="Comic Sans MS"/>
                <a:cs typeface="Comic Sans MS"/>
                <a:sym typeface="Comic Sans MS"/>
              </a:rPr>
              <a:t>More info</a:t>
            </a:r>
            <a:r>
              <a:rPr b="1" lang="en-GB" sz="3650">
                <a:solidFill>
                  <a:srgbClr val="37155C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3650">
              <a:solidFill>
                <a:srgbClr val="37155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36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2" name="Google Shape;212;p43"/>
          <p:cNvSpPr txBox="1"/>
          <p:nvPr>
            <p:ph idx="1" type="body"/>
          </p:nvPr>
        </p:nvSpPr>
        <p:spPr>
          <a:xfrm>
            <a:off x="362650" y="1325849"/>
            <a:ext cx="7603800" cy="35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Read our guide to digital resilience and how to negotiate boundaries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u="sng">
                <a:solidFill>
                  <a:srgbClr val="8F27F6"/>
                </a:solidFill>
                <a:latin typeface="Comic Sans MS"/>
                <a:ea typeface="Comic Sans MS"/>
                <a:cs typeface="Comic Sans MS"/>
                <a:sym typeface="Comic Sans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Download and subscribe to the latest Tech Shock podcast</a:t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rgbClr val="8F27F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